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Bahnschrift" panose="020B0502040204020203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79" autoAdjust="0"/>
    <p:restoredTop sz="94892" autoAdjust="0"/>
  </p:normalViewPr>
  <p:slideViewPr>
    <p:cSldViewPr>
      <p:cViewPr varScale="1">
        <p:scale>
          <a:sx n="54" d="100"/>
          <a:sy n="54" d="100"/>
        </p:scale>
        <p:origin x="8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E02BA54-8202-4238-91EC-7123742D92C4}"/>
              </a:ext>
            </a:extLst>
          </p:cNvPr>
          <p:cNvSpPr txBox="1"/>
          <p:nvPr/>
        </p:nvSpPr>
        <p:spPr>
          <a:xfrm>
            <a:off x="11254801" y="480685"/>
            <a:ext cx="670616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A100FF"/>
                </a:solidFill>
                <a:latin typeface="Bahnschrift" panose="020B0502040204020203" pitchFamily="34" charset="0"/>
              </a:rPr>
              <a:t>ANALYSIS</a:t>
            </a:r>
          </a:p>
          <a:p>
            <a:endParaRPr lang="en-US" sz="2500" dirty="0">
              <a:latin typeface="Bahnschrift" panose="020B0502040204020203" pitchFamily="34" charset="0"/>
            </a:endParaRPr>
          </a:p>
          <a:p>
            <a:r>
              <a:rPr lang="en-US" sz="2500" dirty="0">
                <a:latin typeface="Bahnschrift" panose="020B0502040204020203" pitchFamily="34" charset="0"/>
              </a:rPr>
              <a:t>Animals and science are the two most popular categories of content, showing that people enjoy "real-life" and "factual" content the most.</a:t>
            </a:r>
          </a:p>
          <a:p>
            <a:endParaRPr lang="en-US" sz="2500" dirty="0">
              <a:latin typeface="Bahnschrift" panose="020B0502040204020203" pitchFamily="34" charset="0"/>
            </a:endParaRPr>
          </a:p>
          <a:p>
            <a:r>
              <a:rPr lang="en-US" sz="2500" dirty="0">
                <a:solidFill>
                  <a:srgbClr val="A100FF"/>
                </a:solidFill>
                <a:latin typeface="Bahnschrift" panose="020B0502040204020203" pitchFamily="34" charset="0"/>
              </a:rPr>
              <a:t>INSIGHT</a:t>
            </a:r>
          </a:p>
          <a:p>
            <a:endParaRPr lang="en-US" sz="2500" dirty="0">
              <a:latin typeface="Bahnschrift" panose="020B0502040204020203" pitchFamily="34" charset="0"/>
            </a:endParaRPr>
          </a:p>
          <a:p>
            <a:r>
              <a:rPr lang="en-US" sz="2500" dirty="0">
                <a:latin typeface="Bahnschrift" panose="020B0502040204020203" pitchFamily="34" charset="0"/>
              </a:rPr>
              <a:t>Food is a common theme with the top 5 categories with "Healthy Eating" ranking the highest. This may give an indication to the audience within your userbase. You could use this insight to create a campaign and work with healthy eating brands to boost user engagement.</a:t>
            </a:r>
          </a:p>
          <a:p>
            <a:endParaRPr lang="en-US" sz="2500" dirty="0">
              <a:latin typeface="Bahnschrift" panose="020B0502040204020203" pitchFamily="34" charset="0"/>
            </a:endParaRPr>
          </a:p>
          <a:p>
            <a:r>
              <a:rPr lang="en-US" sz="2500" dirty="0">
                <a:solidFill>
                  <a:srgbClr val="A100FF"/>
                </a:solidFill>
                <a:latin typeface="Bahnschrift" panose="020B0502040204020203" pitchFamily="34" charset="0"/>
              </a:rPr>
              <a:t>NEXT STEPS</a:t>
            </a:r>
          </a:p>
          <a:p>
            <a:endParaRPr lang="en-US" sz="2500" dirty="0">
              <a:latin typeface="Bahnschrift" panose="020B0502040204020203" pitchFamily="34" charset="0"/>
            </a:endParaRPr>
          </a:p>
          <a:p>
            <a:r>
              <a:rPr lang="en-US" sz="2500" dirty="0">
                <a:latin typeface="Bahnschrift" panose="020B0502040204020203" pitchFamily="34" charset="0"/>
              </a:rPr>
              <a:t>This ad-hoc analysis is insightful, but it's time to take this analysis into large scale production for real-time understanding of your business. We can show you how to do this.</a:t>
            </a:r>
            <a:endParaRPr lang="en-IN" sz="250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84738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3429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62670" y="2087212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9ABC08-2DBC-4D63-9F62-938F0D48EAD9}"/>
              </a:ext>
            </a:extLst>
          </p:cNvPr>
          <p:cNvSpPr txBox="1"/>
          <p:nvPr/>
        </p:nvSpPr>
        <p:spPr>
          <a:xfrm>
            <a:off x="8835935" y="2942896"/>
            <a:ext cx="73946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Bahnschrift" panose="020B0502040204020203" pitchFamily="34" charset="0"/>
              </a:rPr>
              <a:t>Social Buzz is a fast growing technology unicorn that need to adapt quickly to it’s global scale. Accenture has begun a 3 month POC focusing on these tasks:</a:t>
            </a:r>
          </a:p>
          <a:p>
            <a:endParaRPr lang="en-IN" sz="28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Bahnschrift" panose="020B0502040204020203" pitchFamily="34" charset="0"/>
              </a:rPr>
              <a:t>An audit of Social Buzz’s big data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Bahnschrift" panose="020B0502040204020203" pitchFamily="34" charset="0"/>
              </a:rPr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Bahnschrift" panose="020B0502040204020203" pitchFamily="34" charset="0"/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08E6A1-9B3E-453D-AE83-A967763345BF}"/>
              </a:ext>
            </a:extLst>
          </p:cNvPr>
          <p:cNvSpPr txBox="1"/>
          <p:nvPr/>
        </p:nvSpPr>
        <p:spPr>
          <a:xfrm>
            <a:off x="3084106" y="5253958"/>
            <a:ext cx="6148326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en-IN" sz="3200" u="sng" dirty="0">
                <a:solidFill>
                  <a:schemeClr val="bg1"/>
                </a:solidFill>
                <a:latin typeface="Bahnschrift" panose="020B0502040204020203" pitchFamily="34" charset="0"/>
              </a:rPr>
              <a:t>100000</a:t>
            </a:r>
            <a:r>
              <a:rPr lang="en-IN" sz="3200" dirty="0">
                <a:solidFill>
                  <a:schemeClr val="bg1"/>
                </a:solidFill>
                <a:latin typeface="Bahnschrift" panose="020B0502040204020203" pitchFamily="34" charset="0"/>
              </a:rPr>
              <a:t> posts per day</a:t>
            </a:r>
          </a:p>
          <a:p>
            <a:r>
              <a:rPr lang="en-IN" sz="3200" u="sng" dirty="0">
                <a:solidFill>
                  <a:schemeClr val="bg1"/>
                </a:solidFill>
                <a:latin typeface="Bahnschrift" panose="020B0502040204020203" pitchFamily="34" charset="0"/>
              </a:rPr>
              <a:t>36,50,000</a:t>
            </a:r>
            <a:r>
              <a:rPr lang="en-IN" sz="3200" dirty="0">
                <a:solidFill>
                  <a:schemeClr val="bg1"/>
                </a:solidFill>
                <a:latin typeface="Bahnschrift" panose="020B0502040204020203" pitchFamily="34" charset="0"/>
              </a:rPr>
              <a:t> pieces of content per year!</a:t>
            </a:r>
          </a:p>
          <a:p>
            <a:endParaRPr lang="en-IN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IN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500" dirty="0">
                <a:solidFill>
                  <a:schemeClr val="bg1"/>
                </a:solidFill>
                <a:latin typeface="Bahnschrift" panose="020B0502040204020203" pitchFamily="34" charset="0"/>
              </a:rPr>
              <a:t>But how to capitalize on it when there is so much?</a:t>
            </a:r>
          </a:p>
          <a:p>
            <a:endParaRPr lang="en-IN" sz="25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500" dirty="0">
                <a:solidFill>
                  <a:schemeClr val="bg1"/>
                </a:solidFill>
                <a:latin typeface="Bahnschrift" panose="020B0502040204020203" pitchFamily="34" charset="0"/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92685" y="108880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B9C71-9592-4BB4-A9BB-E33E13FA1676}"/>
              </a:ext>
            </a:extLst>
          </p:cNvPr>
          <p:cNvSpPr txBox="1"/>
          <p:nvPr/>
        </p:nvSpPr>
        <p:spPr>
          <a:xfrm>
            <a:off x="14351616" y="1822254"/>
            <a:ext cx="3783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Andrew Fleming </a:t>
            </a:r>
          </a:p>
          <a:p>
            <a:r>
              <a:rPr lang="en-IN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2E5D73-7F44-4738-BDC7-2A491EC6F19F}"/>
              </a:ext>
            </a:extLst>
          </p:cNvPr>
          <p:cNvSpPr txBox="1"/>
          <p:nvPr/>
        </p:nvSpPr>
        <p:spPr>
          <a:xfrm>
            <a:off x="14351615" y="4428685"/>
            <a:ext cx="3783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Marcus </a:t>
            </a:r>
            <a:r>
              <a:rPr lang="en-IN" sz="2800" b="1" dirty="0" err="1"/>
              <a:t>Rompton</a:t>
            </a:r>
            <a:endParaRPr lang="en-IN" sz="2800" b="1" dirty="0"/>
          </a:p>
          <a:p>
            <a:r>
              <a:rPr lang="en-IN" sz="2800" dirty="0"/>
              <a:t>Senior Principle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541959" y="6939393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1F29CC4-A2DC-415A-8FD8-27213232C5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17007" r="9079"/>
          <a:stretch/>
        </p:blipFill>
        <p:spPr>
          <a:xfrm>
            <a:off x="11612347" y="7002849"/>
            <a:ext cx="2027453" cy="2026851"/>
          </a:xfrm>
          <a:prstGeom prst="ellipse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1B9AEC-BA4F-4474-A9F2-87645E189BFF}"/>
              </a:ext>
            </a:extLst>
          </p:cNvPr>
          <p:cNvSpPr txBox="1"/>
          <p:nvPr/>
        </p:nvSpPr>
        <p:spPr>
          <a:xfrm>
            <a:off x="14408783" y="7618026"/>
            <a:ext cx="3783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Arpit Saxena</a:t>
            </a:r>
          </a:p>
          <a:p>
            <a:r>
              <a:rPr lang="en-IN" sz="2800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314AB1-EE40-46F2-B968-F06B6B95534C}"/>
              </a:ext>
            </a:extLst>
          </p:cNvPr>
          <p:cNvSpPr txBox="1"/>
          <p:nvPr/>
        </p:nvSpPr>
        <p:spPr>
          <a:xfrm>
            <a:off x="3994969" y="1499934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Bahnschrift" panose="020B0502040204020203" pitchFamily="34" charset="0"/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DC43D0-4612-461A-853E-19828241D038}"/>
              </a:ext>
            </a:extLst>
          </p:cNvPr>
          <p:cNvSpPr txBox="1"/>
          <p:nvPr/>
        </p:nvSpPr>
        <p:spPr>
          <a:xfrm>
            <a:off x="5764133" y="2965498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Bahnschrift" panose="020B0502040204020203" pitchFamily="34" charset="0"/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4EF3E5-8D19-4531-9278-03CBC7C96170}"/>
              </a:ext>
            </a:extLst>
          </p:cNvPr>
          <p:cNvSpPr txBox="1"/>
          <p:nvPr/>
        </p:nvSpPr>
        <p:spPr>
          <a:xfrm>
            <a:off x="7626237" y="4655516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Bahnschrift" panose="020B0502040204020203" pitchFamily="34" charset="0"/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110B3C-2AF8-4879-AE30-2F985FF71750}"/>
              </a:ext>
            </a:extLst>
          </p:cNvPr>
          <p:cNvSpPr txBox="1"/>
          <p:nvPr/>
        </p:nvSpPr>
        <p:spPr>
          <a:xfrm>
            <a:off x="9423367" y="6163635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Bahnschrift" panose="020B0502040204020203" pitchFamily="34" charset="0"/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853CE9-320E-46D9-A493-69F4177EC765}"/>
              </a:ext>
            </a:extLst>
          </p:cNvPr>
          <p:cNvSpPr txBox="1"/>
          <p:nvPr/>
        </p:nvSpPr>
        <p:spPr>
          <a:xfrm>
            <a:off x="11333283" y="7833421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Bahnschrift" panose="020B0502040204020203" pitchFamily="34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D06016-6723-4D64-9172-38E2C62A3720}"/>
              </a:ext>
            </a:extLst>
          </p:cNvPr>
          <p:cNvSpPr txBox="1"/>
          <p:nvPr/>
        </p:nvSpPr>
        <p:spPr>
          <a:xfrm>
            <a:off x="2996289" y="3088261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A100FF"/>
                </a:solidFill>
                <a:latin typeface="Bahnschrift" panose="020B0502040204020203" pitchFamily="34" charset="0"/>
              </a:rPr>
              <a:t>16</a:t>
            </a:r>
            <a:r>
              <a:rPr lang="en-IN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1E280-D80C-4785-81A1-DBC1E792F8E4}"/>
              </a:ext>
            </a:extLst>
          </p:cNvPr>
          <p:cNvSpPr txBox="1"/>
          <p:nvPr/>
        </p:nvSpPr>
        <p:spPr>
          <a:xfrm>
            <a:off x="2600249" y="4890097"/>
            <a:ext cx="223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Bahnschrift" panose="020B0502040204020203" pitchFamily="34" charset="0"/>
              </a:rPr>
              <a:t>Unique 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2AC69-6173-4D32-80CB-6DC603E43980}"/>
              </a:ext>
            </a:extLst>
          </p:cNvPr>
          <p:cNvSpPr txBox="1"/>
          <p:nvPr/>
        </p:nvSpPr>
        <p:spPr>
          <a:xfrm>
            <a:off x="7644489" y="3140648"/>
            <a:ext cx="2776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A100FF"/>
                </a:solidFill>
                <a:latin typeface="Bahnschrift" panose="020B0502040204020203" pitchFamily="34" charset="0"/>
              </a:rPr>
              <a:t>1897</a:t>
            </a:r>
            <a:r>
              <a:rPr lang="en-IN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BE2A13-E35B-4298-A86D-EBE73FBA39DC}"/>
              </a:ext>
            </a:extLst>
          </p:cNvPr>
          <p:cNvSpPr txBox="1"/>
          <p:nvPr/>
        </p:nvSpPr>
        <p:spPr>
          <a:xfrm>
            <a:off x="7220894" y="4823424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Bahnschrift" panose="020B0502040204020203" pitchFamily="34" charset="0"/>
              </a:rPr>
              <a:t>Reactions to ‘Animal’ Posts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078DEF-A6E0-47A9-A221-EC952A415B42}"/>
              </a:ext>
            </a:extLst>
          </p:cNvPr>
          <p:cNvSpPr txBox="1"/>
          <p:nvPr/>
        </p:nvSpPr>
        <p:spPr>
          <a:xfrm>
            <a:off x="12216489" y="3162300"/>
            <a:ext cx="3937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A100FF"/>
                </a:solidFill>
                <a:latin typeface="Bahnschrift" panose="020B0502040204020203" pitchFamily="34" charset="0"/>
              </a:rPr>
              <a:t>January</a:t>
            </a:r>
            <a:r>
              <a:rPr lang="en-IN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AC8BD-7058-4FA5-BCC1-D53773DD7CA3}"/>
              </a:ext>
            </a:extLst>
          </p:cNvPr>
          <p:cNvSpPr txBox="1"/>
          <p:nvPr/>
        </p:nvSpPr>
        <p:spPr>
          <a:xfrm>
            <a:off x="12670342" y="4823424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latin typeface="Bahnschrift" panose="020B0502040204020203" pitchFamily="34" charset="0"/>
              </a:rPr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34E0E18-E7E8-44CD-8506-FE3D63C711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" t="2325" r="1525" b="3162"/>
          <a:stretch/>
        </p:blipFill>
        <p:spPr>
          <a:xfrm>
            <a:off x="4114801" y="1685151"/>
            <a:ext cx="11811000" cy="73622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12407C6-7887-48F0-AE84-BCBB5CAB18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2" t="2786" r="12662" b="6921"/>
          <a:stretch/>
        </p:blipFill>
        <p:spPr>
          <a:xfrm>
            <a:off x="4407056" y="1064928"/>
            <a:ext cx="11233029" cy="81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</TotalTime>
  <Words>300</Words>
  <Application>Microsoft Office PowerPoint</Application>
  <PresentationFormat>Custom</PresentationFormat>
  <Paragraphs>83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Bahnschrift</vt:lpstr>
      <vt:lpstr>Graphik Regular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arpit saxena</cp:lastModifiedBy>
  <cp:revision>20</cp:revision>
  <dcterms:created xsi:type="dcterms:W3CDTF">2006-08-16T00:00:00Z</dcterms:created>
  <dcterms:modified xsi:type="dcterms:W3CDTF">2023-03-27T08:12:59Z</dcterms:modified>
  <dc:identifier>DAEhDyfaYKE</dc:identifier>
</cp:coreProperties>
</file>